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8"/>
  </p:notesMasterIdLst>
  <p:sldIdLst>
    <p:sldId id="256" r:id="rId2"/>
    <p:sldId id="265" r:id="rId3"/>
    <p:sldId id="257" r:id="rId4"/>
    <p:sldId id="260" r:id="rId5"/>
    <p:sldId id="259" r:id="rId6"/>
    <p:sldId id="280" r:id="rId7"/>
    <p:sldId id="258" r:id="rId8"/>
    <p:sldId id="261" r:id="rId9"/>
    <p:sldId id="298" r:id="rId10"/>
    <p:sldId id="262" r:id="rId11"/>
    <p:sldId id="278" r:id="rId12"/>
    <p:sldId id="267" r:id="rId13"/>
    <p:sldId id="264" r:id="rId14"/>
    <p:sldId id="263" r:id="rId15"/>
    <p:sldId id="266" r:id="rId16"/>
    <p:sldId id="276" r:id="rId17"/>
    <p:sldId id="268" r:id="rId18"/>
    <p:sldId id="269" r:id="rId19"/>
    <p:sldId id="270" r:id="rId20"/>
    <p:sldId id="271" r:id="rId21"/>
    <p:sldId id="272" r:id="rId22"/>
    <p:sldId id="273" r:id="rId23"/>
    <p:sldId id="300" r:id="rId24"/>
    <p:sldId id="282" r:id="rId25"/>
    <p:sldId id="277" r:id="rId26"/>
    <p:sldId id="283" r:id="rId27"/>
    <p:sldId id="284" r:id="rId28"/>
    <p:sldId id="285" r:id="rId29"/>
    <p:sldId id="274" r:id="rId30"/>
    <p:sldId id="286" r:id="rId31"/>
    <p:sldId id="287" r:id="rId32"/>
    <p:sldId id="301" r:id="rId33"/>
    <p:sldId id="281" r:id="rId34"/>
    <p:sldId id="275" r:id="rId35"/>
    <p:sldId id="288" r:id="rId36"/>
    <p:sldId id="297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302" r:id="rId46"/>
    <p:sldId id="299" r:id="rId4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8" autoAdjust="0"/>
  </p:normalViewPr>
  <p:slideViewPr>
    <p:cSldViewPr>
      <p:cViewPr varScale="1">
        <p:scale>
          <a:sx n="112" d="100"/>
          <a:sy n="112" d="100"/>
        </p:scale>
        <p:origin x="-15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CE5CE-4629-4718-AC31-3D48746720B8}" type="datetimeFigureOut">
              <a:rPr lang="de-DE" smtClean="0"/>
              <a:pPr/>
              <a:t>21.01.2012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A6507-3A1F-4545-A0B8-AC9609533D4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527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B3D5D9-00CA-4161-9FE5-131AA53A1C55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6E58B-DECB-404E-9FA4-60F59D806917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4C6D17-290A-4B97-8513-740E242CAE11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615EA-61B7-466C-A6B2-8E9181BB05DC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89E-9B56-4854-BB86-FF517D3137C1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D92A3-F5D1-4984-A3EA-B68B403D4F6D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75E44-0782-406E-9286-CB271D4105E7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79707-8F40-40E8-8893-B3124660BAF4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71DC9-FF74-41EA-A680-D14D68A0AE2E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E6F38D2-5B67-486B-9B6E-48150B0327A0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3DF893-27D1-4153-9216-2CEC0F6394D2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270233-8913-4F44-83FB-8196417CCC9E}" type="datetime1">
              <a:rPr lang="de-DE" smtClean="0"/>
              <a:pPr/>
              <a:t>21.01.2012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6B25AF4-4F67-47E5-94D2-AD26621113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3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4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5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6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7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7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8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UML </a:t>
            </a:r>
            <a:br>
              <a:rPr lang="de-DE" dirty="0" smtClean="0"/>
            </a:br>
            <a:r>
              <a:rPr lang="de-DE" sz="3200" dirty="0" smtClean="0"/>
              <a:t>(Unified Modeling Language)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Eine kurze Einführung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Die UML umfasst zur Zeit 6 Struktur- und 7 Verhaltensdiagramme</a:t>
            </a:r>
          </a:p>
          <a:p>
            <a:endParaRPr lang="de-DE" sz="2400" dirty="0" smtClean="0"/>
          </a:p>
          <a:p>
            <a:r>
              <a:rPr lang="de-DE" sz="2400" dirty="0" smtClean="0"/>
              <a:t>Die Grenzen zwischen Struktur- und Verhaltensdiagrammen sind fließend</a:t>
            </a:r>
          </a:p>
          <a:p>
            <a:endParaRPr lang="de-DE" sz="2400" dirty="0" smtClean="0"/>
          </a:p>
          <a:p>
            <a:r>
              <a:rPr lang="de-DE" sz="2400" dirty="0" smtClean="0"/>
              <a:t>In den seltensten Fällen benötigt man alle Diagrammarten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Woraus besteht UML?</a:t>
            </a:r>
            <a:endParaRPr lang="de-D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Für Entwickler wichtige Diagramme</a:t>
            </a:r>
            <a:r>
              <a:rPr lang="de-DE" sz="2400" dirty="0" smtClean="0"/>
              <a:t>:</a:t>
            </a:r>
          </a:p>
          <a:p>
            <a:endParaRPr lang="de-DE" sz="2400" dirty="0" smtClean="0"/>
          </a:p>
          <a:p>
            <a:pPr lvl="1"/>
            <a:r>
              <a:rPr lang="de-DE" sz="2000" dirty="0" smtClean="0"/>
              <a:t>Klassendiagramm</a:t>
            </a:r>
          </a:p>
          <a:p>
            <a:pPr lvl="1"/>
            <a:r>
              <a:rPr lang="de-DE" sz="2000" dirty="0" smtClean="0"/>
              <a:t>Paketdiagramm</a:t>
            </a:r>
          </a:p>
          <a:p>
            <a:pPr lvl="1"/>
            <a:r>
              <a:rPr lang="de-DE" sz="2000" dirty="0" smtClean="0"/>
              <a:t>Objektdiagramm</a:t>
            </a:r>
          </a:p>
          <a:p>
            <a:pPr lvl="1"/>
            <a:r>
              <a:rPr lang="de-DE" sz="2000" dirty="0" smtClean="0"/>
              <a:t>Sequenzdiagramm</a:t>
            </a:r>
          </a:p>
          <a:p>
            <a:pPr lvl="1"/>
            <a:endParaRPr lang="de-DE" sz="2000" dirty="0" smtClean="0"/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Woraus besteht UML?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UML ist keine Analyse- oder Design-Methode, sondern ein Werkzeug, welches Analyse- und Design-Methoden unterstützt</a:t>
            </a:r>
          </a:p>
          <a:p>
            <a:endParaRPr lang="de-DE" sz="2400" dirty="0" smtClean="0"/>
          </a:p>
          <a:p>
            <a:r>
              <a:rPr lang="de-DE" sz="2400" dirty="0" smtClean="0"/>
              <a:t>UML ist kein Programmierwerkzeug, sondern bietet nur die Möglichkeit komplexe, objektorientierte Systeme zu visualisieren</a:t>
            </a:r>
            <a:endParaRPr lang="de-DE" sz="24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Was UML nicht ist…</a:t>
            </a:r>
            <a:endParaRPr lang="de-D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Das Arbeitspferd des Entwicklers bevor das eigentliche Programmieren beginnt</a:t>
            </a:r>
            <a:endParaRPr lang="de-DE" dirty="0"/>
          </a:p>
        </p:txBody>
      </p:sp>
      <p:pic>
        <p:nvPicPr>
          <p:cNvPr id="11" name="Bildplatzhalter 10" descr="photo_1847_2006080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3163" b="33163"/>
          <a:stretch>
            <a:fillRect/>
          </a:stretch>
        </p:blipFill>
        <p:spPr/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Klassendiagramme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dirty="0" smtClean="0"/>
              <a:t>Klassendiagramme stellen den direkten Softwareentwurf dar</a:t>
            </a:r>
          </a:p>
          <a:p>
            <a:endParaRPr lang="de-DE" sz="2400" dirty="0" smtClean="0"/>
          </a:p>
          <a:p>
            <a:r>
              <a:rPr lang="de-DE" sz="2400" dirty="0" smtClean="0"/>
              <a:t>Jede Klasse wird dabei als Rechteck dargestellt und in Beziehung mit anderen Klassen gesetzt</a:t>
            </a:r>
          </a:p>
          <a:p>
            <a:endParaRPr lang="de-DE" sz="2400" dirty="0" smtClean="0"/>
          </a:p>
          <a:p>
            <a:r>
              <a:rPr lang="de-DE" sz="2400" dirty="0" smtClean="0"/>
              <a:t>Aus dem graphischen Entwurf kann Quellcode (meist Rumpfcode) generiert werden</a:t>
            </a:r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Klassendiagramme</a:t>
            </a:r>
            <a:endParaRPr lang="de-D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Klassendiagramme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4357718" cy="492922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Sehr einfache UML-Darstellung der Klassen Datum, Zeit, Jahrestag, Termin und Erinnerung ohne Beziehungen</a:t>
            </a:r>
          </a:p>
          <a:p>
            <a:endParaRPr lang="de-DE" sz="2400" dirty="0" smtClean="0"/>
          </a:p>
          <a:p>
            <a:r>
              <a:rPr lang="de-DE" sz="2400" dirty="0" smtClean="0"/>
              <a:t>Klassendiagramme stellen keine instanziierten Objekte dar</a:t>
            </a:r>
          </a:p>
          <a:p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9868" t="6673" r="8364" b="3914"/>
          <a:stretch>
            <a:fillRect/>
          </a:stretch>
        </p:blipFill>
        <p:spPr bwMode="auto">
          <a:xfrm>
            <a:off x="4786314" y="1214422"/>
            <a:ext cx="414340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Verbindungsarten zwischen Klassen</a:t>
            </a:r>
            <a:endParaRPr lang="de-DE" dirty="0"/>
          </a:p>
        </p:txBody>
      </p:sp>
      <p:pic>
        <p:nvPicPr>
          <p:cNvPr id="11" name="Bildplatzhalter 10" descr="photo_1847_2006080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42844" y="189968"/>
            <a:ext cx="8858312" cy="4389120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Verbindungen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Vererbung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4214842" cy="4500594"/>
          </a:xfrm>
        </p:spPr>
        <p:txBody>
          <a:bodyPr>
            <a:normAutofit/>
          </a:bodyPr>
          <a:lstStyle/>
          <a:p>
            <a:r>
              <a:rPr lang="de-DE" sz="2400" dirty="0" smtClean="0"/>
              <a:t>Vererbung wird durch Pfeile dargestellt, deren Spitzen nicht ausgefüllt sind</a:t>
            </a:r>
          </a:p>
          <a:p>
            <a:endParaRPr lang="de-DE" sz="2400" dirty="0" smtClean="0"/>
          </a:p>
          <a:p>
            <a:r>
              <a:rPr lang="de-DE" sz="2400" dirty="0" smtClean="0"/>
              <a:t>Eine abgeleitete Klasse zeigt immer auf die Klassen, von der sie abgeleitet wurde</a:t>
            </a:r>
          </a:p>
          <a:p>
            <a:endParaRPr lang="de-DE" dirty="0"/>
          </a:p>
        </p:txBody>
      </p:sp>
      <p:pic>
        <p:nvPicPr>
          <p:cNvPr id="16" name="Grafik 15" descr="Ableitung1.bmp"/>
          <p:cNvPicPr>
            <a:picLocks noChangeAspect="1"/>
          </p:cNvPicPr>
          <p:nvPr/>
        </p:nvPicPr>
        <p:blipFill>
          <a:blip r:embed="rId2"/>
          <a:srcRect l="7519" t="5000" r="6054" b="5000"/>
          <a:stretch>
            <a:fillRect/>
          </a:stretch>
        </p:blipFill>
        <p:spPr>
          <a:xfrm>
            <a:off x="4643438" y="1214422"/>
            <a:ext cx="4214842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Vererbung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85860"/>
            <a:ext cx="4500594" cy="4857784"/>
          </a:xfrm>
        </p:spPr>
        <p:txBody>
          <a:bodyPr>
            <a:noAutofit/>
          </a:bodyPr>
          <a:lstStyle/>
          <a:p>
            <a:r>
              <a:rPr lang="de-DE" sz="2400" dirty="0" smtClean="0"/>
              <a:t>Vorteil: Ambiguity Probleme bei mehrfachen Vererbung werden frühzeitig erkannt</a:t>
            </a:r>
          </a:p>
          <a:p>
            <a:endParaRPr lang="de-DE" sz="2400" dirty="0" smtClean="0"/>
          </a:p>
          <a:p>
            <a:r>
              <a:rPr lang="de-DE" sz="2400" dirty="0" smtClean="0"/>
              <a:t>Virtuelle Vererbung wird durch den Diskriminator {overlapping} gelöst</a:t>
            </a:r>
          </a:p>
          <a:p>
            <a:endParaRPr lang="de-DE" sz="2400" dirty="0" smtClean="0"/>
          </a:p>
          <a:p>
            <a:r>
              <a:rPr lang="de-DE" sz="2400" dirty="0" smtClean="0"/>
              <a:t>Ohne Diskriminator wird von disjunkter Vererbung ausgegangen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500174"/>
            <a:ext cx="40290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Vererbung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4357718" cy="492922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Diskriminatoren stehen immer in geschweiften Klammern</a:t>
            </a:r>
          </a:p>
          <a:p>
            <a:endParaRPr lang="de-DE" sz="2400" dirty="0" smtClean="0"/>
          </a:p>
          <a:p>
            <a:r>
              <a:rPr lang="de-DE" sz="2400" dirty="0" smtClean="0"/>
              <a:t>{</a:t>
            </a:r>
            <a:r>
              <a:rPr lang="de-DE" sz="2400" dirty="0" err="1" smtClean="0"/>
              <a:t>complete</a:t>
            </a:r>
            <a:r>
              <a:rPr lang="de-DE" sz="2400" dirty="0" smtClean="0"/>
              <a:t>} besagt, dass von dieser Klasse nicht weiter abgeleitet werden kann/darf</a:t>
            </a:r>
          </a:p>
          <a:p>
            <a:endParaRPr lang="de-DE" sz="2400" dirty="0" smtClean="0"/>
          </a:p>
          <a:p>
            <a:r>
              <a:rPr lang="de-DE" sz="2400" dirty="0" smtClean="0"/>
              <a:t>Wie das Gegenstück {</a:t>
            </a:r>
            <a:r>
              <a:rPr lang="de-DE" sz="2400" dirty="0" err="1" smtClean="0"/>
              <a:t>incomplete</a:t>
            </a:r>
            <a:r>
              <a:rPr lang="de-DE" sz="2400" dirty="0" smtClean="0"/>
              <a:t>} wird er nur selten benutzt</a:t>
            </a:r>
          </a:p>
          <a:p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7545" t="2820" r="4929" b="4135"/>
          <a:stretch>
            <a:fillRect/>
          </a:stretch>
        </p:blipFill>
        <p:spPr bwMode="auto">
          <a:xfrm>
            <a:off x="4857752" y="1142984"/>
            <a:ext cx="414340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Motivation, Geschichte und Abgrenzung</a:t>
            </a:r>
            <a:endParaRPr lang="de-DE" dirty="0"/>
          </a:p>
        </p:txBody>
      </p:sp>
      <p:pic>
        <p:nvPicPr>
          <p:cNvPr id="11" name="Bildplatzhalter 10" descr="california-sanmateo-makerfaire-86217-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326" b="16326"/>
          <a:stretch>
            <a:fillRect/>
          </a:stretch>
        </p:blipFill>
        <p:spPr/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UML Grundlagen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Assoziation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3"/>
            <a:ext cx="8643998" cy="242889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Assoziationen sind Verbindungen zwischen Klassen, die nicht durch Vererbung definiert werden</a:t>
            </a:r>
          </a:p>
          <a:p>
            <a:endParaRPr lang="de-DE" sz="2400" dirty="0" smtClean="0"/>
          </a:p>
          <a:p>
            <a:r>
              <a:rPr lang="de-DE" sz="2400" dirty="0" smtClean="0"/>
              <a:t>Assoziationen realisieren die „A kennt (mindestens) einen B“ Beziehung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4071942"/>
            <a:ext cx="34480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Assoziation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3" y="1444625"/>
            <a:ext cx="8929718" cy="2984507"/>
          </a:xfrm>
        </p:spPr>
        <p:txBody>
          <a:bodyPr>
            <a:normAutofit lnSpcReduction="10000"/>
          </a:bodyPr>
          <a:lstStyle/>
          <a:p>
            <a:r>
              <a:rPr lang="de-DE" sz="2400" dirty="0" smtClean="0"/>
              <a:t>Assoziationen werden durch einfache Linien dargestellt</a:t>
            </a:r>
          </a:p>
          <a:p>
            <a:endParaRPr lang="de-DE" sz="2400" dirty="0" smtClean="0"/>
          </a:p>
          <a:p>
            <a:r>
              <a:rPr lang="de-DE" sz="2400" dirty="0" smtClean="0"/>
              <a:t>Assoziationen können durch Multiplizitäten, Rollen, Beziehungsnamen und Beziehungsrichtungen verfeinert werden</a:t>
            </a:r>
          </a:p>
          <a:p>
            <a:endParaRPr lang="de-DE" sz="2400" dirty="0" smtClean="0"/>
          </a:p>
          <a:p>
            <a:r>
              <a:rPr lang="de-DE" sz="2400" dirty="0" smtClean="0"/>
              <a:t>Assoziationen werden in C/C++ realisiert über:</a:t>
            </a:r>
          </a:p>
          <a:p>
            <a:pPr lvl="1"/>
            <a:r>
              <a:rPr lang="de-DE" sz="2000" dirty="0" smtClean="0"/>
              <a:t> </a:t>
            </a:r>
            <a:r>
              <a:rPr lang="de-DE" sz="2000" dirty="0" err="1" smtClean="0"/>
              <a:t>Pointer</a:t>
            </a:r>
            <a:endParaRPr lang="de-DE" sz="2000" dirty="0" smtClean="0"/>
          </a:p>
          <a:p>
            <a:endParaRPr lang="de-DE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t="18564" b="22029"/>
          <a:stretch>
            <a:fillRect/>
          </a:stretch>
        </p:blipFill>
        <p:spPr bwMode="auto">
          <a:xfrm>
            <a:off x="1785918" y="4429132"/>
            <a:ext cx="676275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Assoziation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3" y="1444625"/>
            <a:ext cx="8929718" cy="4413267"/>
          </a:xfrm>
        </p:spPr>
        <p:txBody>
          <a:bodyPr>
            <a:normAutofit/>
          </a:bodyPr>
          <a:lstStyle/>
          <a:p>
            <a:r>
              <a:rPr lang="de-DE" sz="2400" dirty="0" smtClean="0"/>
              <a:t>Beispiele für </a:t>
            </a:r>
            <a:r>
              <a:rPr lang="de-DE" sz="2400" dirty="0" err="1" smtClean="0"/>
              <a:t>Multiplizitäten</a:t>
            </a:r>
            <a:r>
              <a:rPr lang="de-DE" sz="2400" dirty="0" smtClean="0"/>
              <a:t>-Angaben</a:t>
            </a:r>
          </a:p>
          <a:p>
            <a:endParaRPr lang="de-DE" sz="2400" dirty="0" smtClean="0"/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1	genau Eins</a:t>
            </a:r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0, 1	genau Null oder Eins</a:t>
            </a:r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4, 5	genau Vier oder Fünf</a:t>
            </a:r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0..9	Null bis Neun</a:t>
            </a:r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3..8	Drei bis Acht</a:t>
            </a:r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0..5, 9	Null bis 5 oder genau Neun</a:t>
            </a:r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0..*	Null bis beliebig (Standard, wenn keine Angabe gemacht wird)</a:t>
            </a:r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*	Null bis beliebig (Standard, wenn keine Angabe gemacht wird)</a:t>
            </a:r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1..*	Eins bis beliebig</a:t>
            </a:r>
          </a:p>
          <a:p>
            <a:pPr lvl="1">
              <a:tabLst>
                <a:tab pos="1436688" algn="l"/>
              </a:tabLst>
            </a:pPr>
            <a:r>
              <a:rPr lang="de-DE" sz="1800" dirty="0" smtClean="0"/>
              <a:t>0..2, 5, 7..9, 12..*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Assoziation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3" y="1444625"/>
            <a:ext cx="8929718" cy="4413267"/>
          </a:xfrm>
        </p:spPr>
        <p:txBody>
          <a:bodyPr>
            <a:normAutofit/>
          </a:bodyPr>
          <a:lstStyle/>
          <a:p>
            <a:r>
              <a:rPr lang="de-DE" sz="2400" dirty="0" smtClean="0"/>
              <a:t>Die Angabe einer Assoziation geht davon aus, das die miteinander verbundenen Klassen sich gegenseitig kennen</a:t>
            </a:r>
          </a:p>
          <a:p>
            <a:endParaRPr lang="de-DE" sz="2400" dirty="0" smtClean="0"/>
          </a:p>
          <a:p>
            <a:r>
              <a:rPr lang="de-DE" sz="2400" dirty="0" smtClean="0"/>
              <a:t>Gerichtete Assoziationen besagen, das die Beziehung nur einseitig bekannt ist</a:t>
            </a:r>
          </a:p>
          <a:p>
            <a:endParaRPr lang="de-DE" sz="2400" dirty="0" smtClean="0"/>
          </a:p>
          <a:p>
            <a:r>
              <a:rPr lang="de-DE" sz="2400" dirty="0" smtClean="0"/>
              <a:t>Gerichtete Assoziationen werden durch eine offene Pfeilspitze ausgedrückt</a:t>
            </a:r>
            <a:endParaRPr lang="de-DE" sz="1800" dirty="0" smtClean="0"/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5072074"/>
            <a:ext cx="40481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Aggregation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3" y="1444625"/>
            <a:ext cx="8929718" cy="4127515"/>
          </a:xfrm>
        </p:spPr>
        <p:txBody>
          <a:bodyPr>
            <a:normAutofit/>
          </a:bodyPr>
          <a:lstStyle/>
          <a:p>
            <a:r>
              <a:rPr lang="de-DE" sz="2400" dirty="0" smtClean="0"/>
              <a:t>Aggregationen werden verwendet, wenn ein Objekt aus mehreren Teilobjekten besteht</a:t>
            </a:r>
          </a:p>
          <a:p>
            <a:endParaRPr lang="de-DE" sz="2400" dirty="0" smtClean="0"/>
          </a:p>
          <a:p>
            <a:r>
              <a:rPr lang="de-DE" sz="2400" dirty="0" smtClean="0"/>
              <a:t>Wie Assoziationen können Aggregationen durch Multiplizitäten, Rollen, Beziehungsnamen und Beziehungsrichtungen verfeinert werden</a:t>
            </a:r>
          </a:p>
          <a:p>
            <a:endParaRPr lang="de-DE" sz="2400" dirty="0" smtClean="0"/>
          </a:p>
          <a:p>
            <a:r>
              <a:rPr lang="de-DE" sz="2400" dirty="0" smtClean="0"/>
              <a:t>Symbol für eine Aggregation ist eine leere Raute an der Klasse, die als Container fungiert</a:t>
            </a: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Aggregation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3" y="1444625"/>
            <a:ext cx="8929718" cy="4770457"/>
          </a:xfrm>
        </p:spPr>
        <p:txBody>
          <a:bodyPr>
            <a:normAutofit lnSpcReduction="10000"/>
          </a:bodyPr>
          <a:lstStyle/>
          <a:p>
            <a:r>
              <a:rPr lang="de-DE" sz="2400" dirty="0" smtClean="0"/>
              <a:t>Aggregationen realisieren die „A besteht aus B“ Beziehung</a:t>
            </a:r>
          </a:p>
          <a:p>
            <a:endParaRPr lang="de-DE" sz="2400" dirty="0" smtClean="0"/>
          </a:p>
          <a:p>
            <a:r>
              <a:rPr lang="de-DE" sz="2400" dirty="0" smtClean="0"/>
              <a:t>Aggregationen können gerichtet sein</a:t>
            </a:r>
          </a:p>
          <a:p>
            <a:endParaRPr lang="de-DE" sz="2400" dirty="0" smtClean="0"/>
          </a:p>
          <a:p>
            <a:r>
              <a:rPr lang="de-DE" sz="2400" dirty="0" smtClean="0"/>
              <a:t>Aggregationen können in C/C++ dargestellt werden durch</a:t>
            </a:r>
            <a:r>
              <a:rPr lang="de-DE" sz="2400" dirty="0" smtClean="0"/>
              <a:t>:</a:t>
            </a:r>
          </a:p>
          <a:p>
            <a:endParaRPr lang="de-DE" sz="2400" dirty="0" smtClean="0"/>
          </a:p>
          <a:p>
            <a:pPr lvl="1"/>
            <a:r>
              <a:rPr lang="de-DE" sz="2000" dirty="0" smtClean="0"/>
              <a:t>Array</a:t>
            </a:r>
          </a:p>
          <a:p>
            <a:pPr lvl="1"/>
            <a:r>
              <a:rPr lang="de-DE" sz="2000" dirty="0" smtClean="0"/>
              <a:t>Vektor</a:t>
            </a:r>
          </a:p>
          <a:p>
            <a:pPr lvl="1"/>
            <a:r>
              <a:rPr lang="de-DE" sz="2000" dirty="0" smtClean="0"/>
              <a:t>List</a:t>
            </a:r>
          </a:p>
          <a:p>
            <a:pPr lvl="1"/>
            <a:r>
              <a:rPr lang="de-DE" sz="2000" dirty="0" smtClean="0"/>
              <a:t>Set</a:t>
            </a:r>
          </a:p>
          <a:p>
            <a:pPr lvl="1"/>
            <a:r>
              <a:rPr lang="de-DE" sz="2000" dirty="0" err="1" smtClean="0"/>
              <a:t>Map</a:t>
            </a:r>
            <a:endParaRPr lang="de-DE" sz="2000" dirty="0" smtClean="0"/>
          </a:p>
          <a:p>
            <a:endParaRPr lang="de-DE" sz="2400" dirty="0" smtClean="0"/>
          </a:p>
          <a:p>
            <a:endParaRPr lang="de-DE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714884"/>
            <a:ext cx="43719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Komposition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85860"/>
            <a:ext cx="8929718" cy="5000660"/>
          </a:xfrm>
        </p:spPr>
        <p:txBody>
          <a:bodyPr>
            <a:noAutofit/>
          </a:bodyPr>
          <a:lstStyle/>
          <a:p>
            <a:r>
              <a:rPr lang="de-DE" sz="2400" dirty="0" smtClean="0"/>
              <a:t>Die Komposition ist eine strenge Form der Aggregation und hat daher alle Eigenschaften der Aggregation</a:t>
            </a:r>
          </a:p>
          <a:p>
            <a:endParaRPr lang="de-DE" sz="2400" dirty="0" smtClean="0"/>
          </a:p>
          <a:p>
            <a:r>
              <a:rPr lang="de-DE" sz="2400" dirty="0" smtClean="0"/>
              <a:t>Die in der Komposition enthaltenen Teile sind existentiell von der </a:t>
            </a:r>
            <a:r>
              <a:rPr lang="de-DE" sz="2400" dirty="0" err="1" smtClean="0"/>
              <a:t>Kompositionbildenden</a:t>
            </a:r>
            <a:r>
              <a:rPr lang="de-DE" sz="2400" dirty="0" smtClean="0"/>
              <a:t> Klasse abhängig </a:t>
            </a:r>
            <a:endParaRPr lang="de-DE" sz="2400" dirty="0" smtClean="0"/>
          </a:p>
          <a:p>
            <a:endParaRPr lang="de-DE" sz="2400" dirty="0" smtClean="0"/>
          </a:p>
          <a:p>
            <a:pPr lvl="1"/>
            <a:r>
              <a:rPr lang="de-DE" sz="2000" dirty="0" smtClean="0"/>
              <a:t>d.h. wir das Objekt A gelöscht, werden auch alle daran angehängten B-Objekte mit entfernt</a:t>
            </a:r>
          </a:p>
          <a:p>
            <a:endParaRPr lang="de-DE" sz="2400" dirty="0" smtClean="0"/>
          </a:p>
          <a:p>
            <a:r>
              <a:rPr lang="de-DE" sz="2400" dirty="0" smtClean="0"/>
              <a:t>Symbol für eine Aggregation ist eine gefüllte Raute an der Klasse, die als Container fungiert</a:t>
            </a:r>
          </a:p>
          <a:p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Komposition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3" y="1444625"/>
            <a:ext cx="8929718" cy="4770457"/>
          </a:xfrm>
        </p:spPr>
        <p:txBody>
          <a:bodyPr>
            <a:normAutofit lnSpcReduction="10000"/>
          </a:bodyPr>
          <a:lstStyle/>
          <a:p>
            <a:r>
              <a:rPr lang="de-DE" sz="2400" dirty="0" smtClean="0"/>
              <a:t>Kompositionen realisieren die „A besteht aus B“ Beziehung</a:t>
            </a:r>
          </a:p>
          <a:p>
            <a:endParaRPr lang="de-DE" sz="2400" dirty="0" smtClean="0"/>
          </a:p>
          <a:p>
            <a:r>
              <a:rPr lang="de-DE" sz="2400" dirty="0" smtClean="0"/>
              <a:t>Kompositionen können gerichtet sein</a:t>
            </a:r>
          </a:p>
          <a:p>
            <a:endParaRPr lang="de-DE" sz="2400" dirty="0" smtClean="0"/>
          </a:p>
          <a:p>
            <a:r>
              <a:rPr lang="de-DE" sz="2400" dirty="0" smtClean="0"/>
              <a:t>Kompositionen können in C/C++ dargestellt werden durch</a:t>
            </a:r>
            <a:r>
              <a:rPr lang="de-DE" sz="2400" dirty="0" smtClean="0"/>
              <a:t>:</a:t>
            </a:r>
          </a:p>
          <a:p>
            <a:endParaRPr lang="de-DE" sz="2400" dirty="0" smtClean="0"/>
          </a:p>
          <a:p>
            <a:pPr lvl="1"/>
            <a:r>
              <a:rPr lang="de-DE" sz="2000" dirty="0" smtClean="0"/>
              <a:t>Array</a:t>
            </a:r>
          </a:p>
          <a:p>
            <a:pPr lvl="1"/>
            <a:r>
              <a:rPr lang="de-DE" sz="2000" dirty="0" smtClean="0"/>
              <a:t>Vektor</a:t>
            </a:r>
          </a:p>
          <a:p>
            <a:pPr lvl="1"/>
            <a:r>
              <a:rPr lang="de-DE" sz="2000" dirty="0" smtClean="0"/>
              <a:t>List</a:t>
            </a:r>
          </a:p>
          <a:p>
            <a:pPr lvl="1"/>
            <a:r>
              <a:rPr lang="de-DE" sz="2000" dirty="0" smtClean="0"/>
              <a:t>Set</a:t>
            </a:r>
          </a:p>
          <a:p>
            <a:pPr lvl="1"/>
            <a:r>
              <a:rPr lang="de-DE" sz="2000" dirty="0" err="1" smtClean="0"/>
              <a:t>Map</a:t>
            </a:r>
            <a:endParaRPr lang="de-DE" sz="2000" dirty="0" smtClean="0"/>
          </a:p>
          <a:p>
            <a:endParaRPr lang="de-DE" sz="2400" dirty="0" smtClean="0"/>
          </a:p>
          <a:p>
            <a:endParaRPr lang="de-DE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714884"/>
            <a:ext cx="51435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Darstellung der „</a:t>
            </a:r>
            <a:r>
              <a:rPr lang="de-DE" dirty="0" err="1" smtClean="0"/>
              <a:t>virtual</a:t>
            </a:r>
            <a:r>
              <a:rPr lang="de-DE" dirty="0" smtClean="0"/>
              <a:t>“ Eigenschaft</a:t>
            </a:r>
            <a:endParaRPr lang="de-DE" dirty="0"/>
          </a:p>
        </p:txBody>
      </p:sp>
      <p:pic>
        <p:nvPicPr>
          <p:cNvPr id="11" name="Bildplatzhalter 10" descr="photo_1847_2006080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446072" y="189968"/>
            <a:ext cx="8251855" cy="4389120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Abstrakte Klassen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Abstrakte </a:t>
            </a:r>
            <a:r>
              <a:rPr lang="de-DE" dirty="0" smtClean="0">
                <a:solidFill>
                  <a:schemeClr val="tx1"/>
                </a:solidFill>
              </a:rPr>
              <a:t>Klassen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4041775" cy="4857784"/>
          </a:xfrm>
        </p:spPr>
        <p:txBody>
          <a:bodyPr>
            <a:normAutofit/>
          </a:bodyPr>
          <a:lstStyle/>
          <a:p>
            <a:r>
              <a:rPr lang="de-DE" sz="2400" dirty="0" smtClean="0"/>
              <a:t>Der Klassenname ist der einzige nicht-optionale Teil eines Klassendiagramms</a:t>
            </a:r>
          </a:p>
          <a:p>
            <a:endParaRPr lang="de-DE" sz="2400" dirty="0" smtClean="0"/>
          </a:p>
          <a:p>
            <a:r>
              <a:rPr lang="de-DE" sz="2400" dirty="0" smtClean="0"/>
              <a:t>Abstrakte Klassen werden durch kursive Schrift markiert</a:t>
            </a:r>
          </a:p>
          <a:p>
            <a:endParaRPr lang="de-DE" sz="2400" dirty="0" smtClean="0"/>
          </a:p>
          <a:p>
            <a:r>
              <a:rPr lang="de-DE" sz="2400" dirty="0" smtClean="0"/>
              <a:t>Namensregeln (Konventionen) sind dabei hilfreich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71546"/>
            <a:ext cx="33051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Entwickelt in den 90ern von den „drei Amigos“ </a:t>
            </a:r>
            <a:br>
              <a:rPr lang="de-DE" sz="2400" dirty="0" smtClean="0"/>
            </a:br>
            <a:r>
              <a:rPr lang="de-DE" sz="2400" dirty="0" smtClean="0"/>
              <a:t>(</a:t>
            </a:r>
            <a:r>
              <a:rPr lang="de-DE" sz="2400" dirty="0" err="1" smtClean="0"/>
              <a:t>Grady</a:t>
            </a:r>
            <a:r>
              <a:rPr lang="de-DE" sz="2400" dirty="0" smtClean="0"/>
              <a:t> </a:t>
            </a:r>
            <a:r>
              <a:rPr lang="de-DE" sz="2400" dirty="0" err="1" smtClean="0"/>
              <a:t>Booch</a:t>
            </a:r>
            <a:r>
              <a:rPr lang="de-DE" sz="2400" dirty="0" smtClean="0"/>
              <a:t>, Ivar Jacobson und James </a:t>
            </a:r>
            <a:r>
              <a:rPr lang="de-DE" sz="2400" dirty="0" err="1" smtClean="0"/>
              <a:t>Rumbaugh</a:t>
            </a:r>
            <a:r>
              <a:rPr lang="de-DE" sz="2400" dirty="0" smtClean="0"/>
              <a:t>)</a:t>
            </a:r>
          </a:p>
          <a:p>
            <a:endParaRPr lang="de-DE" sz="2400" dirty="0" smtClean="0"/>
          </a:p>
          <a:p>
            <a:r>
              <a:rPr lang="de-DE" sz="2400" dirty="0" smtClean="0"/>
              <a:t>Wird beständig weiterentwickelt</a:t>
            </a:r>
          </a:p>
          <a:p>
            <a:endParaRPr lang="de-DE" sz="2400" dirty="0" smtClean="0"/>
          </a:p>
          <a:p>
            <a:r>
              <a:rPr lang="de-DE" sz="2400" dirty="0" smtClean="0"/>
              <a:t>Aktuelle Version (2009) ist UML 2.1.2 aus 2007</a:t>
            </a:r>
          </a:p>
          <a:p>
            <a:endParaRPr lang="de-DE" sz="2400" dirty="0" smtClean="0"/>
          </a:p>
          <a:p>
            <a:r>
              <a:rPr lang="de-DE" sz="2400" dirty="0" smtClean="0"/>
              <a:t>ISO Standard (ISO/IEC 19501)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historischen Wurzeln der UML</a:t>
            </a:r>
            <a:endParaRPr lang="de-DE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Zerlegung in Teilmodule</a:t>
            </a:r>
            <a:endParaRPr lang="de-DE" dirty="0"/>
          </a:p>
        </p:txBody>
      </p:sp>
      <p:pic>
        <p:nvPicPr>
          <p:cNvPr id="11" name="Bildplatzhalter 10" descr="photo_1847_2006080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89968"/>
            <a:ext cx="8429684" cy="4389120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Package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214422"/>
            <a:ext cx="603885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Paketnamen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2214554"/>
            <a:ext cx="4643470" cy="385765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Bei Systemen, die aus mehreren Teilsystemen, Modulen oder Schichten bestehen kann die Bezugsebene dem Klassennamen als Paketname voran-gestellt werden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Paketdiagramme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85860"/>
            <a:ext cx="8643998" cy="385765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Besteht eine Anwendung aus verschiedenen Paketen, so kann in einem Paketdiagramm dargestellt werden, wie die Module miteinander in Beziehung stehen </a:t>
            </a:r>
          </a:p>
          <a:p>
            <a:endParaRPr lang="de-DE" sz="2400" dirty="0" smtClean="0"/>
          </a:p>
          <a:p>
            <a:r>
              <a:rPr lang="de-DE" sz="2400" dirty="0" smtClean="0"/>
              <a:t>Beispiele</a:t>
            </a:r>
          </a:p>
          <a:p>
            <a:endParaRPr lang="de-DE" sz="2400" dirty="0" smtClean="0"/>
          </a:p>
          <a:p>
            <a:pPr lvl="1"/>
            <a:r>
              <a:rPr lang="de-DE" sz="2000" dirty="0" smtClean="0"/>
              <a:t>DLLs in C++</a:t>
            </a:r>
          </a:p>
          <a:p>
            <a:pPr lvl="1"/>
            <a:r>
              <a:rPr lang="de-DE" sz="2000" dirty="0" smtClean="0"/>
              <a:t>JARs in JAVA</a:t>
            </a: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857628"/>
            <a:ext cx="49530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Klassendiagramme anreichern</a:t>
            </a:r>
            <a:endParaRPr lang="de-DE" dirty="0"/>
          </a:p>
        </p:txBody>
      </p:sp>
      <p:pic>
        <p:nvPicPr>
          <p:cNvPr id="11" name="Bildplatzhalter 10" descr="photo_1847_2006080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42844" y="189968"/>
            <a:ext cx="8858312" cy="4389120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Details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Details - Diskriminatoren</a:t>
            </a:r>
            <a:endParaRPr lang="de-D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8643998" cy="507209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Allen Klassen können durch Diskriminatoren zusätzliche Eigenschaften oder Zusicherungen zugewiesen werden</a:t>
            </a:r>
          </a:p>
          <a:p>
            <a:endParaRPr lang="de-DE" sz="24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de-DE" sz="2400" dirty="0" smtClean="0"/>
              <a:t>Der Diskriminator {</a:t>
            </a:r>
            <a:r>
              <a:rPr lang="de-DE" sz="2400" dirty="0" err="1" smtClean="0"/>
              <a:t>abstract</a:t>
            </a:r>
            <a:r>
              <a:rPr lang="de-DE" sz="2400" dirty="0" smtClean="0"/>
              <a:t>} wird verwendet falls kursive Schrift nicht als ausreichend erachtet wird. Kursive Schrift ist auf großen Diagrammen allerdings platzsparender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de-DE" sz="2400" dirty="0" smtClean="0"/>
          </a:p>
          <a:p>
            <a:r>
              <a:rPr lang="de-DE" sz="2400" dirty="0" smtClean="0"/>
              <a:t>Diskriminatoren können zugewiesene Werte haben. Die Zuweisung erfolgt nach dem Schema {a=b}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Details - </a:t>
            </a:r>
            <a:r>
              <a:rPr lang="de-DE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Diskriminatoren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8643998" cy="5072098"/>
          </a:xfrm>
        </p:spPr>
        <p:txBody>
          <a:bodyPr>
            <a:normAutofit lnSpcReduction="10000"/>
          </a:bodyPr>
          <a:lstStyle/>
          <a:p>
            <a:r>
              <a:rPr lang="de-DE" sz="2400" dirty="0" smtClean="0"/>
              <a:t>Diskriminatoren stehen in geschweiften Klammern </a:t>
            </a:r>
          </a:p>
          <a:p>
            <a:endParaRPr lang="de-DE" sz="2400" dirty="0" smtClean="0"/>
          </a:p>
          <a:p>
            <a:r>
              <a:rPr lang="de-DE" sz="2400" dirty="0" smtClean="0"/>
              <a:t>Typische Diskriminatoren sind z.B</a:t>
            </a:r>
            <a:r>
              <a:rPr lang="de-DE" sz="2400" dirty="0" smtClean="0"/>
              <a:t>.:</a:t>
            </a:r>
          </a:p>
          <a:p>
            <a:endParaRPr lang="de-DE" sz="2400" dirty="0" smtClean="0"/>
          </a:p>
          <a:p>
            <a:pPr lvl="1"/>
            <a:r>
              <a:rPr lang="de-DE" sz="2000" dirty="0" smtClean="0"/>
              <a:t>{</a:t>
            </a:r>
            <a:r>
              <a:rPr lang="de-DE" sz="2000" dirty="0" err="1" smtClean="0"/>
              <a:t>abstract</a:t>
            </a:r>
            <a:r>
              <a:rPr lang="de-DE" sz="2000" dirty="0" smtClean="0"/>
              <a:t>}		– virtuelle Klasse</a:t>
            </a:r>
          </a:p>
          <a:p>
            <a:pPr lvl="1"/>
            <a:r>
              <a:rPr lang="de-DE" sz="2000" dirty="0" smtClean="0"/>
              <a:t>{obsolete}	- für Klassen die abzulösen sind (</a:t>
            </a:r>
            <a:r>
              <a:rPr lang="de-DE" sz="2000" dirty="0" err="1" smtClean="0"/>
              <a:t>deprecated</a:t>
            </a:r>
            <a:r>
              <a:rPr lang="de-DE" sz="2000" dirty="0" smtClean="0"/>
              <a:t>)</a:t>
            </a:r>
          </a:p>
          <a:p>
            <a:pPr lvl="1"/>
            <a:r>
              <a:rPr lang="de-DE" sz="2000" dirty="0" smtClean="0"/>
              <a:t>{</a:t>
            </a:r>
            <a:r>
              <a:rPr lang="de-DE" sz="2000" dirty="0" err="1" smtClean="0"/>
              <a:t>readonly</a:t>
            </a:r>
            <a:r>
              <a:rPr lang="de-DE" sz="2000" dirty="0" smtClean="0"/>
              <a:t>} 	– nur lesender Zugriff erlaubt</a:t>
            </a:r>
          </a:p>
          <a:p>
            <a:pPr lvl="1"/>
            <a:r>
              <a:rPr lang="de-DE" sz="2000" dirty="0" smtClean="0"/>
              <a:t>{Version=1.0}</a:t>
            </a:r>
          </a:p>
          <a:p>
            <a:pPr lvl="1"/>
            <a:r>
              <a:rPr lang="de-DE" sz="2000" dirty="0" smtClean="0"/>
              <a:t>{</a:t>
            </a:r>
            <a:r>
              <a:rPr lang="de-DE" sz="2000" dirty="0" err="1" smtClean="0"/>
              <a:t>Author</a:t>
            </a:r>
            <a:r>
              <a:rPr lang="de-DE" sz="2000" dirty="0" smtClean="0"/>
              <a:t>=A. Tom}</a:t>
            </a:r>
          </a:p>
          <a:p>
            <a:pPr lvl="1"/>
            <a:endParaRPr lang="de-DE" sz="2000" dirty="0" smtClean="0"/>
          </a:p>
          <a:p>
            <a:r>
              <a:rPr lang="de-DE" sz="2400" dirty="0" smtClean="0"/>
              <a:t>Wenn mehrere Diskriminatoren benötigt werden, können diese aufgereiht werden</a:t>
            </a:r>
            <a:r>
              <a:rPr lang="de-DE" sz="2400" dirty="0" smtClean="0"/>
              <a:t>:</a:t>
            </a:r>
          </a:p>
          <a:p>
            <a:endParaRPr lang="de-DE" sz="2400" dirty="0" smtClean="0"/>
          </a:p>
          <a:p>
            <a:pPr lvl="1"/>
            <a:r>
              <a:rPr lang="de-DE" sz="2000" dirty="0" smtClean="0"/>
              <a:t>{</a:t>
            </a:r>
            <a:r>
              <a:rPr lang="de-DE" sz="2000" dirty="0" err="1" smtClean="0"/>
              <a:t>abstract</a:t>
            </a:r>
            <a:r>
              <a:rPr lang="de-DE" sz="2000" dirty="0" smtClean="0"/>
              <a:t> Version=1.1 obsolete}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929322" y="5143512"/>
          <a:ext cx="3000396" cy="1285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rbeitsblatt" r:id="rId3" imgW="2276559" imgH="771457" progId="Excel.Sheet.12">
                  <p:embed/>
                </p:oleObj>
              </mc:Choice>
              <mc:Fallback>
                <p:oleObj name="Arbeitsblatt" r:id="rId3" imgW="2276559" imgH="771457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22" y="5143512"/>
                        <a:ext cx="3000396" cy="12856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Details - </a:t>
            </a:r>
            <a:r>
              <a:rPr lang="de-DE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Diskriminatoren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8643998" cy="507209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Die Liste der Diskriminatoren  kann beliebig durch eigene Diskriminatoren erweitert werden, um den Darstellungs-Notwendigkeiten der Dokumentation gerecht zu werden</a:t>
            </a:r>
            <a:endParaRPr lang="de-DE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Details - Attribute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214282" y="1214422"/>
            <a:ext cx="8643998" cy="50720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Inhaltsplatzhalter 9"/>
          <p:cNvSpPr txBox="1">
            <a:spLocks/>
          </p:cNvSpPr>
          <p:nvPr/>
        </p:nvSpPr>
        <p:spPr>
          <a:xfrm>
            <a:off x="366682" y="1366822"/>
            <a:ext cx="8643998" cy="50720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Member (Variablen) können als Attribute in  die Klassendarstellung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eingebracht werden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de-DE" sz="2400" baseline="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Sichtbarkeiten werden durch vorangestellte Sonderzeichen  definiert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de-DE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lang="de-DE" sz="2000" dirty="0" smtClean="0"/>
              <a:t>	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r>
              <a:rPr lang="de-DE" sz="2000" dirty="0" smtClean="0"/>
              <a:t>#	</a:t>
            </a:r>
            <a:r>
              <a:rPr lang="de-DE" sz="2000" dirty="0" err="1" smtClean="0"/>
              <a:t>Protected</a:t>
            </a:r>
            <a:endParaRPr lang="de-DE" sz="2000" dirty="0" smtClean="0"/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	Private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endParaRPr lang="de-DE" sz="2400" dirty="0" smtClean="0"/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r>
              <a:rPr lang="de-DE" sz="2400" dirty="0" smtClean="0"/>
              <a:t>Datentypen  werden - getrennt durch einen Doppelpunkt -  hinter den Variablennamen gestellt</a:t>
            </a: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5072066" y="3071810"/>
          <a:ext cx="3786214" cy="1758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Arbeitsblatt" r:id="rId3" imgW="2228816" imgH="1038157" progId="Excel.Sheet.12">
                  <p:embed/>
                </p:oleObj>
              </mc:Choice>
              <mc:Fallback>
                <p:oleObj name="Arbeitsblatt" r:id="rId3" imgW="2228816" imgH="1038157" progId="Excel.Shee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6" y="3071810"/>
                        <a:ext cx="3786214" cy="17589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Details - </a:t>
            </a:r>
            <a:r>
              <a:rPr lang="de-D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Attribute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8643998" cy="507209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Zusätzlich können für ein Attribut Initialwerte  angegeben werden</a:t>
            </a:r>
          </a:p>
          <a:p>
            <a:endParaRPr lang="de-DE" sz="2400" dirty="0" smtClean="0"/>
          </a:p>
          <a:p>
            <a:r>
              <a:rPr lang="de-DE" sz="2400" dirty="0" smtClean="0"/>
              <a:t>Besondere Eigenschaften können als Diskriminatoren angehängt werden</a:t>
            </a:r>
            <a:r>
              <a:rPr lang="de-DE" sz="2400" dirty="0" smtClean="0"/>
              <a:t>:</a:t>
            </a:r>
          </a:p>
          <a:p>
            <a:endParaRPr lang="de-DE" sz="2400" dirty="0" smtClean="0"/>
          </a:p>
          <a:p>
            <a:pPr lvl="1"/>
            <a:r>
              <a:rPr lang="de-DE" sz="2000" dirty="0" smtClean="0"/>
              <a:t>Aufzählungswerte {rot, grün, blau}</a:t>
            </a:r>
          </a:p>
          <a:p>
            <a:pPr lvl="1"/>
            <a:r>
              <a:rPr lang="de-DE" sz="2000" dirty="0" smtClean="0"/>
              <a:t>Formeln {Alter=</a:t>
            </a:r>
            <a:r>
              <a:rPr lang="de-DE" sz="2000" dirty="0" err="1" smtClean="0"/>
              <a:t>AktuellesJahr</a:t>
            </a:r>
            <a:r>
              <a:rPr lang="de-DE" sz="2000" dirty="0" smtClean="0"/>
              <a:t>-Geburtsjahr}</a:t>
            </a:r>
          </a:p>
          <a:p>
            <a:pPr lvl="1"/>
            <a:r>
              <a:rPr lang="de-DE" sz="2000" dirty="0" smtClean="0"/>
              <a:t>Wertebereiche {1..100}</a:t>
            </a:r>
          </a:p>
          <a:p>
            <a:pPr lvl="1"/>
            <a:r>
              <a:rPr lang="de-DE" sz="2000" dirty="0" smtClean="0"/>
              <a:t>Sichtbarkeiten (anstelle </a:t>
            </a:r>
            <a:br>
              <a:rPr lang="de-DE" sz="2000" dirty="0" smtClean="0"/>
            </a:br>
            <a:r>
              <a:rPr lang="de-DE" sz="2000" dirty="0" smtClean="0"/>
              <a:t>oder zusätzlich zur </a:t>
            </a:r>
            <a:br>
              <a:rPr lang="de-DE" sz="2000" dirty="0" smtClean="0"/>
            </a:br>
            <a:r>
              <a:rPr lang="de-DE" sz="2000" dirty="0" smtClean="0"/>
              <a:t>Kurzschreibweise durch</a:t>
            </a:r>
            <a:br>
              <a:rPr lang="de-DE" sz="2000" dirty="0" smtClean="0"/>
            </a:br>
            <a:r>
              <a:rPr lang="de-DE" sz="2000" dirty="0" smtClean="0"/>
              <a:t>Sonderzeichen)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000495" y="4429132"/>
          <a:ext cx="4960221" cy="1643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Arbeitsblatt" r:id="rId3" imgW="3143216" imgH="1038157" progId="Excel.Sheet.12">
                  <p:embed/>
                </p:oleObj>
              </mc:Choice>
              <mc:Fallback>
                <p:oleObj name="Arbeitsblatt" r:id="rId3" imgW="3143216" imgH="1038157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5" y="4429132"/>
                        <a:ext cx="4960221" cy="16430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Details - Funktionen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214282" y="1214422"/>
            <a:ext cx="8643998" cy="50720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Inhaltsplatzhalter 9"/>
          <p:cNvSpPr txBox="1">
            <a:spLocks/>
          </p:cNvSpPr>
          <p:nvPr/>
        </p:nvSpPr>
        <p:spPr>
          <a:xfrm>
            <a:off x="366682" y="1366822"/>
            <a:ext cx="8643998" cy="50720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Methoden können als Funktionen in  die Klassendarstellung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eingebracht werden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de-DE" sz="2400" baseline="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Sichtbarkeiten werden wie bei den Attributen durch vorangestellte Sonderzeichen  definiert oder durch Diskriminatoren deklariert werden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de-DE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lang="de-DE" sz="2000" dirty="0" smtClean="0"/>
              <a:t>	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r>
              <a:rPr lang="de-DE" sz="2000" dirty="0" smtClean="0"/>
              <a:t>#	</a:t>
            </a:r>
            <a:r>
              <a:rPr lang="de-DE" sz="2000" dirty="0" err="1" smtClean="0"/>
              <a:t>Protected</a:t>
            </a:r>
            <a:endParaRPr lang="de-DE" sz="2000" dirty="0" smtClean="0"/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	Private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endParaRPr lang="de-DE" sz="2400" dirty="0" smtClean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4214810" y="3786190"/>
          <a:ext cx="4421214" cy="262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Arbeitsblatt" r:id="rId3" imgW="2228816" imgH="1304857" progId="Excel.Sheet.12">
                  <p:embed/>
                </p:oleObj>
              </mc:Choice>
              <mc:Fallback>
                <p:oleObj name="Arbeitsblatt" r:id="rId3" imgW="2228816" imgH="1304857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3786190"/>
                        <a:ext cx="4421214" cy="2624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OO-historie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285860"/>
            <a:ext cx="6786570" cy="4807154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historischen Wurzeln der UML</a:t>
            </a:r>
            <a:endParaRPr lang="de-DE" sz="3200" u="sng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Details - Funktionen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214282" y="1214422"/>
            <a:ext cx="8643998" cy="50720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Inhaltsplatzhalter 9"/>
          <p:cNvSpPr txBox="1">
            <a:spLocks/>
          </p:cNvSpPr>
          <p:nvPr/>
        </p:nvSpPr>
        <p:spPr>
          <a:xfrm>
            <a:off x="366682" y="1366822"/>
            <a:ext cx="8643998" cy="50720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Optional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können der Methodendeklaration auch Parameter hinzugefügt werden</a:t>
            </a:r>
            <a:endParaRPr lang="de-DE" sz="20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de-DE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de-DE" sz="2400" dirty="0" smtClean="0"/>
              <a:t>Abstrakte Methoden werden durch Kursivschrift und/oder Diskriminatoren gekennzeichnet</a:t>
            </a:r>
            <a:endParaRPr kumimoji="0" lang="de-DE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2285984" y="3500438"/>
          <a:ext cx="659765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Arbeitsblatt" r:id="rId3" imgW="3324208" imgH="1609657" progId="Excel.Sheet.12">
                  <p:embed/>
                </p:oleObj>
              </mc:Choice>
              <mc:Fallback>
                <p:oleObj name="Arbeitsblatt" r:id="rId3" imgW="3324208" imgH="1609657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3500438"/>
                        <a:ext cx="6597650" cy="289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Details - Funktionen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214282" y="1214422"/>
            <a:ext cx="8643998" cy="50720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Inhaltsplatzhalter 9"/>
          <p:cNvSpPr txBox="1">
            <a:spLocks/>
          </p:cNvSpPr>
          <p:nvPr/>
        </p:nvSpPr>
        <p:spPr>
          <a:xfrm>
            <a:off x="366682" y="1366822"/>
            <a:ext cx="8643998" cy="50720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Auch bei 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 Methodendeklaration können Eigenschaften und Zusicherungen angefügt werden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>
                <a:tab pos="1076325" algn="l"/>
              </a:tabLst>
            </a:pPr>
            <a:endParaRPr lang="de-DE" sz="2400" dirty="0" smtClean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1357313" y="2571750"/>
          <a:ext cx="6580187" cy="318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Arbeitsblatt" r:id="rId3" imgW="3324352" imgH="1609669" progId="Excel.Sheet.12">
                  <p:embed/>
                </p:oleObj>
              </mc:Choice>
              <mc:Fallback>
                <p:oleObj name="Arbeitsblatt" r:id="rId3" imgW="3324352" imgH="1609669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313" y="2571750"/>
                        <a:ext cx="6580187" cy="3186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Details - Stereotypen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8643998" cy="507209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Klassen können über sogenannte Stereotypen kategorisiert werden</a:t>
            </a:r>
          </a:p>
          <a:p>
            <a:endParaRPr lang="de-DE" sz="2400" dirty="0" smtClean="0"/>
          </a:p>
          <a:p>
            <a:r>
              <a:rPr lang="de-DE" sz="2400" dirty="0" smtClean="0"/>
              <a:t>Stereotypen werden durch doppelte spitze Klammern ausgezeichnet</a:t>
            </a:r>
          </a:p>
          <a:p>
            <a:endParaRPr lang="de-DE" sz="2400" dirty="0" smtClean="0"/>
          </a:p>
          <a:p>
            <a:r>
              <a:rPr lang="de-DE" sz="2400" dirty="0" smtClean="0"/>
              <a:t>Einige Diskriminatoren können auch in Form von Stereotype angegeben werden, wobei Stereotypen eher die technische Sicht und Spezifika der Programmiersprachen abdecken sollen</a:t>
            </a:r>
          </a:p>
          <a:p>
            <a:pPr lvl="1"/>
            <a:endParaRPr lang="de-DE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Details - Stereotypen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8643998" cy="507209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Typische Stereotypen sind z.B</a:t>
            </a:r>
            <a:r>
              <a:rPr lang="de-DE" sz="2400" dirty="0" smtClean="0"/>
              <a:t>.:</a:t>
            </a:r>
          </a:p>
          <a:p>
            <a:pPr lvl="1"/>
            <a:endParaRPr lang="de-DE" sz="2400" dirty="0"/>
          </a:p>
          <a:p>
            <a:pPr lvl="1"/>
            <a:r>
              <a:rPr lang="en-GB" sz="2000" dirty="0" smtClean="0"/>
              <a:t>&lt;&lt;</a:t>
            </a:r>
            <a:r>
              <a:rPr lang="en-GB" sz="2000" dirty="0" smtClean="0"/>
              <a:t>model&gt;&gt;	</a:t>
            </a:r>
          </a:p>
          <a:p>
            <a:pPr lvl="1"/>
            <a:r>
              <a:rPr lang="en-GB" sz="2000" dirty="0" smtClean="0"/>
              <a:t>&lt;&lt;view&gt;&gt;	</a:t>
            </a:r>
          </a:p>
          <a:p>
            <a:pPr lvl="1"/>
            <a:r>
              <a:rPr lang="en-GB" sz="2000" dirty="0" smtClean="0"/>
              <a:t>&lt;&lt;controller&gt;&gt;</a:t>
            </a:r>
            <a:endParaRPr lang="de-DE" sz="2000" dirty="0" smtClean="0"/>
          </a:p>
          <a:p>
            <a:pPr lvl="1"/>
            <a:r>
              <a:rPr lang="en-GB" sz="2000" dirty="0" smtClean="0"/>
              <a:t>&lt;&lt;exception&gt;&gt;	</a:t>
            </a:r>
          </a:p>
          <a:p>
            <a:pPr lvl="1"/>
            <a:r>
              <a:rPr lang="en-GB" sz="2000" dirty="0" smtClean="0"/>
              <a:t>&lt;&lt;complete&gt;&gt;	</a:t>
            </a:r>
          </a:p>
          <a:p>
            <a:pPr lvl="1"/>
            <a:r>
              <a:rPr lang="en-GB" sz="2000" dirty="0" smtClean="0"/>
              <a:t>&lt;&lt; incomplete&gt;&gt;</a:t>
            </a:r>
            <a:endParaRPr lang="de-DE" sz="2000" dirty="0" smtClean="0"/>
          </a:p>
          <a:p>
            <a:pPr lvl="1"/>
            <a:r>
              <a:rPr lang="en-GB" sz="2000" dirty="0" smtClean="0"/>
              <a:t>&lt;&lt;overlapping&gt;&gt;	</a:t>
            </a:r>
          </a:p>
          <a:p>
            <a:pPr lvl="1"/>
            <a:r>
              <a:rPr lang="en-GB" sz="2000" dirty="0" smtClean="0"/>
              <a:t>&lt;&lt;implement&gt;&gt;</a:t>
            </a:r>
            <a:endParaRPr lang="de-DE" sz="2000" dirty="0" smtClean="0"/>
          </a:p>
          <a:p>
            <a:pPr lvl="1"/>
            <a:r>
              <a:rPr lang="de-DE" sz="2000" dirty="0" smtClean="0"/>
              <a:t>&lt;&lt;</a:t>
            </a:r>
            <a:r>
              <a:rPr lang="de-DE" sz="2000" dirty="0" err="1" smtClean="0"/>
              <a:t>interface</a:t>
            </a:r>
            <a:r>
              <a:rPr lang="de-DE" sz="2000" dirty="0" smtClean="0"/>
              <a:t>&gt;&gt;</a:t>
            </a:r>
          </a:p>
          <a:p>
            <a:pPr lvl="1"/>
            <a:r>
              <a:rPr lang="de-DE" sz="2000" dirty="0" smtClean="0"/>
              <a:t>&lt;&lt;</a:t>
            </a:r>
            <a:r>
              <a:rPr lang="de-DE" sz="2000" dirty="0" err="1" smtClean="0"/>
              <a:t>utility</a:t>
            </a:r>
            <a:r>
              <a:rPr lang="de-DE" sz="2000" dirty="0" smtClean="0"/>
              <a:t>&gt;&gt;</a:t>
            </a:r>
          </a:p>
          <a:p>
            <a:pPr lvl="1"/>
            <a:endParaRPr lang="de-DE" sz="1600" dirty="0" smtClean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008438" y="4435475"/>
          <a:ext cx="4922837" cy="123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Arbeitsblatt" r:id="rId3" imgW="3143216" imgH="904943" progId="Excel.Sheet.12">
                  <p:embed/>
                </p:oleObj>
              </mc:Choice>
              <mc:Fallback>
                <p:oleObj name="Arbeitsblatt" r:id="rId3" imgW="3143216" imgH="904943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438" y="4435475"/>
                        <a:ext cx="4922837" cy="1233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Details - Stereotypen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8643998" cy="507209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Stereotypen können auch zu den Attributen und Methoden angegeben werden, um z.B. die Implementierung eines Interface zu dokumentieren</a:t>
            </a:r>
          </a:p>
          <a:p>
            <a:endParaRPr lang="de-DE" sz="2400" dirty="0" smtClean="0"/>
          </a:p>
          <a:p>
            <a:r>
              <a:rPr lang="de-DE" sz="2400" dirty="0" smtClean="0"/>
              <a:t>Wie die Diskriminatoren können auch Stereotypen nach Belieben erweitert werden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Dokumentation auf Diagrammebene</a:t>
            </a:r>
            <a:endParaRPr lang="de-DE" dirty="0"/>
          </a:p>
        </p:txBody>
      </p:sp>
      <p:pic>
        <p:nvPicPr>
          <p:cNvPr id="11" name="Bildplatzhalter 10" descr="photo_1847_2006080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85720" y="189968"/>
            <a:ext cx="8643998" cy="4389120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Kommentare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/>
          <a:srcRect l="2177" t="14479" r="943" b="4439"/>
          <a:stretch>
            <a:fillRect/>
          </a:stretch>
        </p:blipFill>
        <p:spPr bwMode="auto">
          <a:xfrm>
            <a:off x="2571736" y="4429132"/>
            <a:ext cx="635798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Kommentare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quarter" idx="4294967295"/>
          </p:nvPr>
        </p:nvSpPr>
        <p:spPr>
          <a:xfrm>
            <a:off x="214282" y="1214422"/>
            <a:ext cx="8643998" cy="507209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Zur besseren Dokumentation können den Klassen auch Freitextkommentare hinzugefügt werden</a:t>
            </a:r>
          </a:p>
          <a:p>
            <a:endParaRPr lang="de-DE" sz="2400" dirty="0" smtClean="0"/>
          </a:p>
          <a:p>
            <a:r>
              <a:rPr lang="de-DE" sz="2400" dirty="0" smtClean="0"/>
              <a:t>Kommentare werden in einer abstrahierten „Papierbox“ dargestellt</a:t>
            </a:r>
          </a:p>
          <a:p>
            <a:endParaRPr lang="de-DE" sz="2400" dirty="0" smtClean="0"/>
          </a:p>
          <a:p>
            <a:r>
              <a:rPr lang="de-DE" sz="2400" dirty="0" smtClean="0"/>
              <a:t>Kommentare werden durch eine gestrichelte Linie mit der kommentierten Klasse verbunden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UML ist eine der dominierenden Sprachen zur Modellierung von Anwendungssystemen</a:t>
            </a:r>
          </a:p>
          <a:p>
            <a:endParaRPr lang="de-DE" sz="2400" dirty="0" smtClean="0"/>
          </a:p>
          <a:p>
            <a:r>
              <a:rPr lang="de-DE" sz="2400" dirty="0" smtClean="0"/>
              <a:t>Offen für Erweiterungen</a:t>
            </a:r>
          </a:p>
          <a:p>
            <a:endParaRPr lang="de-DE" sz="2400" dirty="0" smtClean="0"/>
          </a:p>
          <a:p>
            <a:r>
              <a:rPr lang="de-DE" sz="2400" dirty="0" smtClean="0"/>
              <a:t>Unterstützt ObjektOrientierte Analyse (OOA)</a:t>
            </a:r>
          </a:p>
          <a:p>
            <a:endParaRPr lang="de-DE" sz="2400" dirty="0" smtClean="0"/>
          </a:p>
          <a:p>
            <a:r>
              <a:rPr lang="de-DE" sz="2400" dirty="0" smtClean="0"/>
              <a:t>Unterstützt ObjektOrientierte Analyse (OOA)</a:t>
            </a:r>
          </a:p>
          <a:p>
            <a:endParaRPr lang="de-DE" sz="2400" dirty="0" smtClean="0"/>
          </a:p>
          <a:p>
            <a:r>
              <a:rPr lang="de-DE" sz="2400" dirty="0" smtClean="0"/>
              <a:t>Unterstützt ObjektOrientiertes Design (OOD)</a:t>
            </a:r>
          </a:p>
          <a:p>
            <a:endParaRPr lang="de-DE" sz="2400" dirty="0" smtClean="0"/>
          </a:p>
          <a:p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Warum UML?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Beschreibt Objektorientierte Programme (OOP)</a:t>
            </a:r>
          </a:p>
          <a:p>
            <a:endParaRPr lang="de-DE" sz="2400" dirty="0" smtClean="0"/>
          </a:p>
          <a:p>
            <a:r>
              <a:rPr lang="de-DE" sz="2400" dirty="0" smtClean="0"/>
              <a:t>Geeignet zur Codegenerierung</a:t>
            </a:r>
          </a:p>
          <a:p>
            <a:endParaRPr lang="de-DE" sz="2400" dirty="0" smtClean="0"/>
          </a:p>
          <a:p>
            <a:r>
              <a:rPr lang="de-DE" sz="2400" dirty="0" smtClean="0"/>
              <a:t>Ereignisorientierte-Programme sind mit Flussdiagrammen nur unzureichend beschreibbar</a:t>
            </a:r>
          </a:p>
          <a:p>
            <a:endParaRPr lang="de-DE" sz="2400" dirty="0" smtClean="0"/>
          </a:p>
          <a:p>
            <a:r>
              <a:rPr lang="de-DE" sz="2400" dirty="0" smtClean="0"/>
              <a:t>Graphische Notation für Modelle und dynamische Abläufe</a:t>
            </a:r>
          </a:p>
          <a:p>
            <a:endParaRPr lang="de-DE" sz="2400" dirty="0" smtClean="0"/>
          </a:p>
          <a:p>
            <a:r>
              <a:rPr lang="de-DE" sz="2400" dirty="0" smtClean="0"/>
              <a:t>Stellt normierte Begriffsdefinition bereit</a:t>
            </a:r>
          </a:p>
          <a:p>
            <a:endParaRPr lang="de-DE" sz="2400" dirty="0" smtClean="0"/>
          </a:p>
          <a:p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Warum UML?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 descr="UML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2775" y="1481138"/>
            <a:ext cx="6138450" cy="4525962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OOP und Flussdiagramme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 rot="16200000">
            <a:off x="-851217" y="3530086"/>
            <a:ext cx="457203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„klassisches“ Batch-Programm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 rot="16200000">
            <a:off x="5786447" y="3530085"/>
            <a:ext cx="457203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„modernes“ Windows-Programm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1214414" y="1428736"/>
            <a:ext cx="1643074" cy="4572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928926" y="1428736"/>
            <a:ext cx="5357850" cy="45720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Bei UML steht das Modell im Vordergrund (der Entwurf und die Beschreibung des zu erstellenden Systems)</a:t>
            </a:r>
          </a:p>
          <a:p>
            <a:endParaRPr lang="de-DE" sz="2400" dirty="0" smtClean="0"/>
          </a:p>
          <a:p>
            <a:r>
              <a:rPr lang="de-DE" sz="2400" dirty="0" smtClean="0"/>
              <a:t>Erst nach der Modellierung erfolgt die Programmierung</a:t>
            </a:r>
          </a:p>
          <a:p>
            <a:endParaRPr lang="de-DE" sz="2400" dirty="0" smtClean="0"/>
          </a:p>
          <a:p>
            <a:r>
              <a:rPr lang="de-DE" sz="2400" dirty="0" smtClean="0"/>
              <a:t>Daher bieten viele Werkzeuge kein Roundtrip-Engineering sondern nur die Generierung von Sourcecode an</a:t>
            </a:r>
          </a:p>
          <a:p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Wie arbeitet man mit UML?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Der erste Entwurf eines Klassenmodells ist üblicherweise eher grob und wird Schrittweise verfeinert</a:t>
            </a:r>
          </a:p>
          <a:p>
            <a:endParaRPr lang="de-DE" sz="2400" dirty="0" smtClean="0"/>
          </a:p>
          <a:p>
            <a:r>
              <a:rPr lang="de-DE" sz="2400" dirty="0" smtClean="0"/>
              <a:t>Bei den Verfeinerungsschritten werden die Detailangaben zur Klasse immer weiter ausgebaut und im Klassendiagramm dokumentiert</a:t>
            </a:r>
          </a:p>
          <a:p>
            <a:endParaRPr lang="de-DE" sz="2400" dirty="0" smtClean="0"/>
          </a:p>
          <a:p>
            <a:r>
              <a:rPr lang="de-DE" sz="2400" dirty="0" smtClean="0"/>
              <a:t>Am Ende der Detaillierung wird der (Rumpf-)Code des </a:t>
            </a:r>
            <a:r>
              <a:rPr lang="de-DE" sz="2400" smtClean="0"/>
              <a:t>Klassensystems generiert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Wie arbeitet man mit UML?</a:t>
            </a:r>
            <a:endParaRPr lang="de-DE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25AF4-4F67-47E5-94D2-AD2662111319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H. Gorski - UML Kurzeinführung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1433</Words>
  <Application>Microsoft Office PowerPoint</Application>
  <PresentationFormat>Bildschirmpräsentation (4:3)</PresentationFormat>
  <Paragraphs>360</Paragraphs>
  <Slides>46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46</vt:i4>
      </vt:variant>
    </vt:vector>
  </HeadingPairs>
  <TitlesOfParts>
    <vt:vector size="48" baseType="lpstr">
      <vt:lpstr>Deimos</vt:lpstr>
      <vt:lpstr>Arbeitsblatt</vt:lpstr>
      <vt:lpstr>UML  (Unified Modeling Language)</vt:lpstr>
      <vt:lpstr>UML Grundlagen</vt:lpstr>
      <vt:lpstr>Die historischen Wurzeln der UML</vt:lpstr>
      <vt:lpstr>Die historischen Wurzeln der UML</vt:lpstr>
      <vt:lpstr>Warum UML?</vt:lpstr>
      <vt:lpstr>Warum UML?</vt:lpstr>
      <vt:lpstr>OOP und Flussdiagramme</vt:lpstr>
      <vt:lpstr>Wie arbeitet man mit UML?</vt:lpstr>
      <vt:lpstr>Wie arbeitet man mit UML?</vt:lpstr>
      <vt:lpstr>Woraus besteht UML?</vt:lpstr>
      <vt:lpstr>Woraus besteht UML?</vt:lpstr>
      <vt:lpstr>Was UML nicht ist…</vt:lpstr>
      <vt:lpstr>Klassendiagramme</vt:lpstr>
      <vt:lpstr>Klassendiagramme</vt:lpstr>
      <vt:lpstr>Klassendiagramme</vt:lpstr>
      <vt:lpstr>Verbindungen</vt:lpstr>
      <vt:lpstr>Vererbung</vt:lpstr>
      <vt:lpstr>Vererbung</vt:lpstr>
      <vt:lpstr>Vererbung</vt:lpstr>
      <vt:lpstr>Assoziation</vt:lpstr>
      <vt:lpstr>Assoziation</vt:lpstr>
      <vt:lpstr>Assoziation</vt:lpstr>
      <vt:lpstr>Assoziation</vt:lpstr>
      <vt:lpstr>Aggregation</vt:lpstr>
      <vt:lpstr>Aggregation</vt:lpstr>
      <vt:lpstr>Komposition</vt:lpstr>
      <vt:lpstr>Komposition</vt:lpstr>
      <vt:lpstr>Abstrakte Klassen</vt:lpstr>
      <vt:lpstr>Abstrakte Klassen</vt:lpstr>
      <vt:lpstr>Package</vt:lpstr>
      <vt:lpstr>Paketnamen</vt:lpstr>
      <vt:lpstr>Paketdiagramme</vt:lpstr>
      <vt:lpstr>Details</vt:lpstr>
      <vt:lpstr>Details - Diskriminatoren</vt:lpstr>
      <vt:lpstr>Details - Diskriminatoren</vt:lpstr>
      <vt:lpstr>Details - Diskriminatoren</vt:lpstr>
      <vt:lpstr>Details - Attribute</vt:lpstr>
      <vt:lpstr>Details - Attribute</vt:lpstr>
      <vt:lpstr>Details - Funktionen</vt:lpstr>
      <vt:lpstr>Details - Funktionen</vt:lpstr>
      <vt:lpstr>Details - Funktionen</vt:lpstr>
      <vt:lpstr>Details - Stereotypen</vt:lpstr>
      <vt:lpstr>Details - Stereotypen</vt:lpstr>
      <vt:lpstr>Details - Stereotypen</vt:lpstr>
      <vt:lpstr>Kommentare</vt:lpstr>
      <vt:lpstr>Kommentare</vt:lpstr>
    </vt:vector>
  </TitlesOfParts>
  <Company>Barbarella Productions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UML</dc:title>
  <dc:creator>Heiko Gorski</dc:creator>
  <cp:lastModifiedBy>Heiko Gorski</cp:lastModifiedBy>
  <cp:revision>189</cp:revision>
  <dcterms:created xsi:type="dcterms:W3CDTF">2009-04-12T08:24:16Z</dcterms:created>
  <dcterms:modified xsi:type="dcterms:W3CDTF">2012-01-21T15:03:01Z</dcterms:modified>
</cp:coreProperties>
</file>